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68" r:id="rId2"/>
    <p:sldId id="568" r:id="rId3"/>
    <p:sldId id="606" r:id="rId4"/>
    <p:sldId id="605" r:id="rId5"/>
    <p:sldId id="627" r:id="rId6"/>
    <p:sldId id="607" r:id="rId7"/>
    <p:sldId id="608" r:id="rId8"/>
    <p:sldId id="610" r:id="rId9"/>
    <p:sldId id="609" r:id="rId10"/>
    <p:sldId id="611" r:id="rId11"/>
    <p:sldId id="612" r:id="rId12"/>
    <p:sldId id="615" r:id="rId13"/>
    <p:sldId id="632" r:id="rId14"/>
    <p:sldId id="634" r:id="rId15"/>
    <p:sldId id="621" r:id="rId16"/>
    <p:sldId id="614" r:id="rId17"/>
    <p:sldId id="639" r:id="rId18"/>
    <p:sldId id="624" r:id="rId19"/>
    <p:sldId id="613" r:id="rId20"/>
    <p:sldId id="625" r:id="rId21"/>
    <p:sldId id="616" r:id="rId22"/>
    <p:sldId id="629" r:id="rId23"/>
    <p:sldId id="617" r:id="rId24"/>
    <p:sldId id="626" r:id="rId25"/>
    <p:sldId id="619" r:id="rId26"/>
    <p:sldId id="637" r:id="rId27"/>
    <p:sldId id="636" r:id="rId28"/>
    <p:sldId id="628" r:id="rId29"/>
    <p:sldId id="620" r:id="rId30"/>
    <p:sldId id="638" r:id="rId31"/>
    <p:sldId id="618" r:id="rId32"/>
    <p:sldId id="631" r:id="rId33"/>
    <p:sldId id="630" r:id="rId34"/>
    <p:sldId id="63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  <a:srgbClr val="9CDCFE"/>
    <a:srgbClr val="7EB2CD"/>
    <a:srgbClr val="6A9955"/>
    <a:srgbClr val="56B4E9"/>
    <a:srgbClr val="7C53D3"/>
    <a:srgbClr val="901A1E"/>
    <a:srgbClr val="029E73"/>
    <a:srgbClr val="D55E00"/>
    <a:srgbClr val="F5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6807" autoAdjust="0"/>
  </p:normalViewPr>
  <p:slideViewPr>
    <p:cSldViewPr snapToGrid="0" showGuides="1">
      <p:cViewPr varScale="1">
        <p:scale>
          <a:sx n="65" d="100"/>
          <a:sy n="65" d="100"/>
        </p:scale>
        <p:origin x="1044" y="54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18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2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99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32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6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79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01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6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5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213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12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2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05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8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657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41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93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2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775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2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10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60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1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10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17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6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93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life-sciences/covid19-track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.dk/nyheder/webfeature/election-201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Interactive visualisation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September 2024</a:t>
            </a:r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 dirty="0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66548-37F4-6294-6BA6-6B8E19810C18}"/>
              </a:ext>
            </a:extLst>
          </p:cNvPr>
          <p:cNvSpPr txBox="1"/>
          <p:nvPr/>
        </p:nvSpPr>
        <p:spPr>
          <a:xfrm>
            <a:off x="6246238" y="2811013"/>
            <a:ext cx="529481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rownames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colnames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"heatmap"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C0F86F7B-647C-428E-66B6-C8443AA36C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6023214"/>
              </p:ext>
            </p:extLst>
          </p:nvPr>
        </p:nvGraphicFramePr>
        <p:xfrm>
          <a:off x="588964" y="2124067"/>
          <a:ext cx="5089165" cy="384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038953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x/y labels (if not z) otherwise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z,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Values (z for heatmaps)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“heatmap”, “scatter”, “bar”, “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sankey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Plotting mode for scatter plots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“markers”, “line”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9730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31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heatmaply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E54B8-0D14-56E5-77BC-5BB930F5B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Plotly heatmaps made easy + clustering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AB397-1619-73FE-5038-11152C179EF0}"/>
              </a:ext>
            </a:extLst>
          </p:cNvPr>
          <p:cNvSpPr txBox="1"/>
          <p:nvPr/>
        </p:nvSpPr>
        <p:spPr>
          <a:xfrm>
            <a:off x="6350741" y="2560551"/>
            <a:ext cx="535521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show_dendrogram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132BBDE-CB7C-D470-3068-171B49E1F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817434"/>
              </p:ext>
            </p:extLst>
          </p:nvPr>
        </p:nvGraphicFramePr>
        <p:xfrm>
          <a:off x="588964" y="2541220"/>
          <a:ext cx="5590610" cy="3191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759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06477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noProof="1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Matrix to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noProof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List of 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noProof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show_dendrogram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If True, show the clustering 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key.title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Title of the colorbar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97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1: prepare the data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053217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FA3BD-9B23-C0FE-6CA0-BE31C537F1BD}"/>
              </a:ext>
            </a:extLst>
          </p:cNvPr>
          <p:cNvSpPr txBox="1"/>
          <p:nvPr/>
        </p:nvSpPr>
        <p:spPr>
          <a:xfrm>
            <a:off x="6244650" y="2056686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"UKfaculty"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"igraphdata"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59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2: plot the nodes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Begin plot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"markers"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trace for nodes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Size of the points depends on the degree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= random names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"Faculty members"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2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3: plot the edges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Axis with no grid, no title, no ticks, no lines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showticklabels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zeroline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cf. "tips and tricks"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get_edge_shapes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8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A051-97D5-B1EC-8183-EB41EE9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4EDD-353A-9534-C6AF-0FB783A7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tmap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</a:p>
          <a:p>
            <a:r>
              <a:rPr lang="en-GB" dirty="0"/>
              <a:t>We already saw it last week!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D96E-129A-B706-76BD-BA996D7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01FE-C3F4-7309-B1F2-34557CB8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A59F-E683-8C16-C491-FE34A107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6" name="Picture 2" descr="LESS WORK!! - Happy Squirrel | Make a Meme">
            <a:extLst>
              <a:ext uri="{FF2B5EF4-FFF2-40B4-BE49-F238E27FC236}">
                <a16:creationId xmlns:a16="http://schemas.microsoft.com/office/drawing/2014/main" id="{A3420340-0D55-A559-347B-A24690BE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7" y="555625"/>
            <a:ext cx="4843791" cy="62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radar charts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0524E2-7CBE-FC63-895C-4E97F851C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0013" y="2709176"/>
            <a:ext cx="5948773" cy="3735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E0041E9-ECD0-AEE8-83D0-1154B8EC1159}"/>
              </a:ext>
            </a:extLst>
          </p:cNvPr>
          <p:cNvSpPr txBox="1">
            <a:spLocks/>
          </p:cNvSpPr>
          <p:nvPr/>
        </p:nvSpPr>
        <p:spPr>
          <a:xfrm>
            <a:off x="6246000" y="1628776"/>
            <a:ext cx="5356800" cy="467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r>
              <a:rPr lang="en-GB" dirty="0"/>
              <a:t>To directly compare groups based on several variables</a:t>
            </a:r>
          </a:p>
        </p:txBody>
      </p:sp>
      <p:pic>
        <p:nvPicPr>
          <p:cNvPr id="20" name="Content Placeholder 15">
            <a:extLst>
              <a:ext uri="{FF2B5EF4-FFF2-40B4-BE49-F238E27FC236}">
                <a16:creationId xmlns:a16="http://schemas.microsoft.com/office/drawing/2014/main" id="{3FFE6CCF-3C5A-8A1A-3DCA-30F13ACB00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18483"/>
          <a:stretch/>
        </p:blipFill>
        <p:spPr>
          <a:xfrm>
            <a:off x="588964" y="1186065"/>
            <a:ext cx="4838442" cy="5114723"/>
          </a:xfrm>
        </p:spPr>
      </p:pic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1E838B7F-6138-D9A5-23CD-748ACD72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3" b="87142"/>
          <a:stretch/>
        </p:blipFill>
        <p:spPr>
          <a:xfrm>
            <a:off x="4848103" y="1338535"/>
            <a:ext cx="988600" cy="5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10B7-9AAB-9790-940E-E9C8975D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charts in 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43626-D5CA-FDD9-B5AA-725BD37C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3E11F-CC97-0B3F-32F2-A4795368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ADAA-4A13-4166-4490-4EF56168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149DFC4-31CC-6ED6-58DC-D7E39FDE921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1484738"/>
              </p:ext>
            </p:extLst>
          </p:nvPr>
        </p:nvGraphicFramePr>
        <p:xfrm>
          <a:off x="8253844" y="1641949"/>
          <a:ext cx="3347606" cy="357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1226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Tick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theta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names/angles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name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Name of subplot/plot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angularaxis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In layout: angular parameters (e.g, to rotate the plot)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radialaxis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 layout: radial parameters (</a:t>
                      </a:r>
                      <a:r>
                        <a:rPr lang="en-GB" sz="1600" dirty="0" err="1"/>
                        <a:t>e.g</a:t>
                      </a:r>
                      <a:r>
                        <a:rPr lang="en-GB" sz="1600" dirty="0"/>
                        <a:t>, to rotate the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059513-4FB9-E60D-2499-92B8164C8018}"/>
              </a:ext>
            </a:extLst>
          </p:cNvPr>
          <p:cNvSpPr txBox="1"/>
          <p:nvPr/>
        </p:nvSpPr>
        <p:spPr>
          <a:xfrm>
            <a:off x="588964" y="1263055"/>
            <a:ext cx="7242430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figure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"scatterpolar"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radar chart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"lines+markers"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and lines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"toself“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with colour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600" noProof="1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  <a:r>
              <a:rPr lang="en-GB" sz="16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6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4F7A6-320A-66A1-6E5B-DED3D655DB55}"/>
              </a:ext>
            </a:extLst>
          </p:cNvPr>
          <p:cNvSpPr txBox="1"/>
          <p:nvPr/>
        </p:nvSpPr>
        <p:spPr>
          <a:xfrm>
            <a:off x="6095207" y="432058"/>
            <a:ext cx="5048880" cy="63401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"scatterpolar"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radar chart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"lines+markers"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&amp; lines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"toself“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with colour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as.character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column_to_rownames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"species"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GB" sz="1400" noProof="1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a radar plot trace</a:t>
            </a:r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54D1A-4560-079B-07AC-81B8AA3FAC68}"/>
              </a:ext>
            </a:extLst>
          </p:cNvPr>
          <p:cNvSpPr txBox="1"/>
          <p:nvPr/>
        </p:nvSpPr>
        <p:spPr>
          <a:xfrm>
            <a:off x="573925" y="2272285"/>
            <a:ext cx="5325139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noProof="1">
                <a:solidFill>
                  <a:srgbClr val="9CDCFE"/>
                </a:solidFill>
                <a:latin typeface="Consolas" panose="020B0609020204030204" pitchFamily="49" charset="0"/>
              </a:rPr>
              <a:t>scales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GB" sz="14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"bill_length_mm"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"bill_depth_mm"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"flipper_length_mm"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"body_mass_g"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Min-max normalisation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penguins_norm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</a:t>
            </a:r>
            <a:r>
              <a:rPr lang="en-US" sz="1400" b="0" noProof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mutate(across(all_of(attributes), rescale))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Mean by species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noProof="1">
                <a:solidFill>
                  <a:srgbClr val="9CDCFE"/>
                </a:solidFill>
                <a:latin typeface="Consolas" panose="020B0609020204030204" pitchFamily="49" charset="0"/>
              </a:rPr>
              <a:t>mean_values &lt;- p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enguins_norm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summarise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577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Sankey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210EA-F890-4570-8471-E33E46F16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depict flows from a set of values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78ECA62-AF34-2D5A-C3FD-CC13357A1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967691" y="1110261"/>
            <a:ext cx="4787649" cy="5709829"/>
          </a:xfrm>
        </p:spPr>
      </p:pic>
    </p:spTree>
    <p:extLst>
      <p:ext uri="{BB962C8B-B14F-4D97-AF65-F5344CB8AC3E}">
        <p14:creationId xmlns:p14="http://schemas.microsoft.com/office/powerpoint/2010/main" val="120087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Exploration: </a:t>
            </a:r>
            <a:r>
              <a:rPr lang="en-GB" dirty="0"/>
              <a:t>to reveal, discover patterns in a dataset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394A-6EDE-BFB2-FFF4-8BB91820C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Explanation: </a:t>
            </a:r>
            <a:r>
              <a:rPr lang="en-GB" dirty="0"/>
              <a:t>to communicate information concisely to the public, to a journal…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DA1C26-995E-CC53-F224-25D4D03AF9A8}"/>
              </a:ext>
            </a:extLst>
          </p:cNvPr>
          <p:cNvSpPr/>
          <p:nvPr/>
        </p:nvSpPr>
        <p:spPr>
          <a:xfrm>
            <a:off x="3074125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accent1"/>
            </a:solidFill>
          </a:ln>
        </p:spPr>
        <p:txBody>
          <a:bodyPr wrap="square" lIns="0" tIns="0" rIns="3600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External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F0F4F5-5EC6-2648-B3F4-972429DEB1CF}"/>
              </a:ext>
            </a:extLst>
          </p:cNvPr>
          <p:cNvSpPr/>
          <p:nvPr/>
        </p:nvSpPr>
        <p:spPr>
          <a:xfrm>
            <a:off x="7317877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DE12FB-1DD7-5315-8091-E8CC23DF4FD1}"/>
              </a:ext>
            </a:extLst>
          </p:cNvPr>
          <p:cNvSpPr/>
          <p:nvPr/>
        </p:nvSpPr>
        <p:spPr>
          <a:xfrm>
            <a:off x="5558020" y="5662520"/>
            <a:ext cx="1074373" cy="4160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C257C-EEF1-5D3F-7403-1E2AFC46DDB4}"/>
              </a:ext>
            </a:extLst>
          </p:cNvPr>
          <p:cNvSpPr/>
          <p:nvPr/>
        </p:nvSpPr>
        <p:spPr>
          <a:xfrm>
            <a:off x="5081633" y="6123100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(Notebooks)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EBAFD2-5A9D-7533-A48C-8F4D0E0DB3F3}"/>
              </a:ext>
            </a:extLst>
          </p:cNvPr>
          <p:cNvSpPr/>
          <p:nvPr/>
        </p:nvSpPr>
        <p:spPr>
          <a:xfrm>
            <a:off x="1574739" y="5623412"/>
            <a:ext cx="1837579" cy="494278"/>
          </a:xfrm>
          <a:prstGeom prst="rect">
            <a:avLst/>
          </a:prstGeom>
          <a:solidFill>
            <a:srgbClr val="901A1E"/>
          </a:solidFill>
          <a:ln w="6350">
            <a:solidFill>
              <a:srgbClr val="901A1E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Papers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9EA5DA-447F-5462-A281-0452A173D3E9}"/>
              </a:ext>
            </a:extLst>
          </p:cNvPr>
          <p:cNvSpPr/>
          <p:nvPr/>
        </p:nvSpPr>
        <p:spPr>
          <a:xfrm>
            <a:off x="1435339" y="6159811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Websites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266DB6-0CE2-AC6D-5C8E-680D0F328810}"/>
              </a:ext>
            </a:extLst>
          </p:cNvPr>
          <p:cNvSpPr/>
          <p:nvPr/>
        </p:nvSpPr>
        <p:spPr>
          <a:xfrm>
            <a:off x="8933474" y="5647052"/>
            <a:ext cx="1664927" cy="43153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Reports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73357A-E9C8-DFEE-BC7B-A8C44B564536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 flipH="1">
            <a:off x="2493529" y="4932136"/>
            <a:ext cx="1300596" cy="69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D5609-E9D7-9FF5-51E3-3A8BFD91D3F4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>
          <a:xfrm>
            <a:off x="3794125" y="4932136"/>
            <a:ext cx="2301082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CFF080-811D-68D2-625E-F86EEBC3DC2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6095207" y="4932136"/>
            <a:ext cx="1942670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E85364-997B-2F3B-BA4F-9A72CE84063D}"/>
              </a:ext>
            </a:extLst>
          </p:cNvPr>
          <p:cNvCxnSpPr>
            <a:cxnSpLocks/>
            <a:stCxn id="10" idx="4"/>
            <a:endCxn id="27" idx="0"/>
          </p:cNvCxnSpPr>
          <p:nvPr/>
        </p:nvCxnSpPr>
        <p:spPr>
          <a:xfrm>
            <a:off x="8037877" y="4932136"/>
            <a:ext cx="1728061" cy="71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AA98CA-466D-C58E-5777-87EF31A45362}"/>
              </a:ext>
            </a:extLst>
          </p:cNvPr>
          <p:cNvSpPr txBox="1"/>
          <p:nvPr/>
        </p:nvSpPr>
        <p:spPr>
          <a:xfrm>
            <a:off x="3335383" y="3008064"/>
            <a:ext cx="5242560" cy="3774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Main types of research outputs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4DD8B-2004-B42A-DB8E-92D6C4D32F27}"/>
              </a:ext>
            </a:extLst>
          </p:cNvPr>
          <p:cNvSpPr txBox="1"/>
          <p:nvPr/>
        </p:nvSpPr>
        <p:spPr>
          <a:xfrm>
            <a:off x="3462485" y="6329120"/>
            <a:ext cx="161043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7C53D3"/>
                </a:solidFill>
                <a:latin typeface="+mn-lt"/>
              </a:rPr>
              <a:t>Interactive!</a:t>
            </a:r>
          </a:p>
        </p:txBody>
      </p:sp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35BF-6CAC-10C7-3BA3-8F2FFA1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Sankey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8DB3-C29D-268D-8905-8264CA15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3FD59-85BB-E010-2383-A45057D1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E27E-5D41-33A0-B8D4-A9D78FF9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189DA13E-0465-2210-5FE5-5E3C387396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602318"/>
              </p:ext>
            </p:extLst>
          </p:nvPr>
        </p:nvGraphicFramePr>
        <p:xfrm>
          <a:off x="423501" y="2018244"/>
          <a:ext cx="5832058" cy="382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236420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3079258">
                  <a:extLst>
                    <a:ext uri="{9D8B030D-6E8A-4147-A177-3AD203B41FA5}">
                      <a16:colId xmlns:a16="http://schemas.microsoft.com/office/drawing/2014/main" val="4188487721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Vertical or horizontal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label = c(“A”, “B”, C”),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thickness = 20, 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pad = 15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links between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source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source_nodes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target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target_nodes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value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link_values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462318-E693-77E1-52FD-4F145595926F}"/>
              </a:ext>
            </a:extLst>
          </p:cNvPr>
          <p:cNvSpPr txBox="1"/>
          <p:nvPr/>
        </p:nvSpPr>
        <p:spPr>
          <a:xfrm>
            <a:off x="6392091" y="1485900"/>
            <a:ext cx="566057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sankey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Alice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Bob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"Cheese platter"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226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Maybe a bit less approachable than ggplot2 and </a:t>
            </a:r>
            <a:r>
              <a:rPr lang="en-GB" dirty="0" err="1"/>
              <a:t>plotly</a:t>
            </a:r>
            <a:r>
              <a:rPr lang="en-GB" dirty="0"/>
              <a:t>, but excellent for interactive storytelling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6B472-EE0B-03BB-8654-D0F31421FF55}"/>
              </a:ext>
            </a:extLst>
          </p:cNvPr>
          <p:cNvSpPr txBox="1"/>
          <p:nvPr/>
        </p:nvSpPr>
        <p:spPr>
          <a:xfrm>
            <a:off x="2864327" y="3429000"/>
            <a:ext cx="646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https://shiny.posit.co/r/gallery/life-sciences/covid19-tracker/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6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Hard-but-not-too-difficult-hopefully level: web apps!</a:t>
            </a:r>
            <a:br>
              <a:rPr lang="en-GB" noProof="1"/>
            </a:br>
            <a:r>
              <a:rPr lang="en-GB" noProof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Shiny scripts (or apps) require three components:</a:t>
            </a: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Frontend: </a:t>
            </a:r>
            <a:r>
              <a:rPr lang="en-GB" sz="2200" dirty="0"/>
              <a:t>a user interface object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endParaRPr lang="en-GB" sz="2200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360363" lvl="1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Backend: </a:t>
            </a:r>
            <a:r>
              <a:rPr lang="en-GB" sz="2200" dirty="0"/>
              <a:t>A server function 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server &lt;- function(input, output)</a:t>
            </a: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en-GB" dirty="0"/>
              <a:t>: the input required from the user</a:t>
            </a: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output</a:t>
            </a:r>
            <a:r>
              <a:rPr lang="en-GB" dirty="0"/>
              <a:t>: the output plot</a:t>
            </a:r>
          </a:p>
          <a:p>
            <a:pPr marL="720000" lvl="2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/>
              <a:t>A </a:t>
            </a:r>
            <a:r>
              <a:rPr lang="en-GB" sz="2200" dirty="0">
                <a:solidFill>
                  <a:srgbClr val="0070C0"/>
                </a:solidFill>
              </a:rPr>
              <a:t>linker</a:t>
            </a:r>
            <a:r>
              <a:rPr lang="en-GB" sz="2200" dirty="0"/>
              <a:t> to create the app: </a:t>
            </a:r>
            <a:r>
              <a:rPr lang="en-GB" sz="2200" noProof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shinyApp(ui = ui, server = server)</a:t>
            </a:r>
            <a:endParaRPr lang="en-GB" sz="2200" noProof="1">
              <a:highlight>
                <a:srgbClr val="000000"/>
              </a:highlight>
            </a:endParaRP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402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7BCF-A84D-A3AC-7C49-81A0CB3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and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834B-670C-4F0A-68B5-B777F3DD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2551339"/>
          </a:xfrm>
        </p:spPr>
        <p:txBody>
          <a:bodyPr/>
          <a:lstStyle/>
          <a:p>
            <a:r>
              <a:rPr lang="en-GB" dirty="0"/>
              <a:t>Frontend = </a:t>
            </a:r>
            <a:r>
              <a:rPr lang="en-GB" dirty="0">
                <a:solidFill>
                  <a:srgbClr val="0070C0"/>
                </a:solidFill>
              </a:rPr>
              <a:t>presentation</a:t>
            </a:r>
            <a:r>
              <a:rPr lang="en-GB" dirty="0"/>
              <a:t> 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User Interface (UI)</a:t>
            </a:r>
          </a:p>
          <a:p>
            <a:pPr lvl="1"/>
            <a:r>
              <a:rPr lang="en-GB" dirty="0"/>
              <a:t>Accessibility</a:t>
            </a:r>
          </a:p>
          <a:p>
            <a:pPr lvl="1"/>
            <a:r>
              <a:rPr lang="en-GB" dirty="0"/>
              <a:t>Web performance</a:t>
            </a:r>
          </a:p>
          <a:p>
            <a:pPr lvl="1"/>
            <a:r>
              <a:rPr lang="en-GB" dirty="0"/>
              <a:t>Web design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E0674-570B-BC70-494D-DC8617EF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2713228"/>
          </a:xfrm>
        </p:spPr>
        <p:txBody>
          <a:bodyPr/>
          <a:lstStyle/>
          <a:p>
            <a:r>
              <a:rPr lang="en-GB" dirty="0"/>
              <a:t>Backend = </a:t>
            </a:r>
            <a:r>
              <a:rPr lang="en-GB" dirty="0">
                <a:solidFill>
                  <a:srgbClr val="0070C0"/>
                </a:solidFill>
              </a:rPr>
              <a:t>data access </a:t>
            </a:r>
            <a:r>
              <a:rPr lang="en-GB" dirty="0"/>
              <a:t>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Algorithms</a:t>
            </a:r>
            <a:r>
              <a:rPr lang="en-GB" dirty="0"/>
              <a:t>, core logic of the application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Data</a:t>
            </a:r>
            <a:r>
              <a:rPr lang="en-GB" dirty="0"/>
              <a:t> management, engineering, analysis</a:t>
            </a:r>
          </a:p>
          <a:p>
            <a:pPr lvl="1"/>
            <a:r>
              <a:rPr lang="en-GB" dirty="0"/>
              <a:t>Security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9157-0F53-D9E1-5011-93F2960C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BE91C-E973-C135-FDF3-B71D638C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D30-E158-5C03-A964-AEDB1CCE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03232196-E9CD-0575-BFE9-FC78B7E7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B0EF1-945A-754D-0F8D-5E2088E1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A61487-B93E-18A8-2CD3-B976600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31" y="5332255"/>
            <a:ext cx="1858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C67156-0BD4-155D-CDCF-E24DBA8D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111" y="5219520"/>
            <a:ext cx="1314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1148A7-E729-FDF6-8D56-651C10DF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50" y="3843291"/>
            <a:ext cx="1281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6615EBD-F009-0522-F847-DDBE5634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50" y="37795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6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ntEnd VS BackEnd : r/ProgrammerHumor">
            <a:extLst>
              <a:ext uri="{FF2B5EF4-FFF2-40B4-BE49-F238E27FC236}">
                <a16:creationId xmlns:a16="http://schemas.microsoft.com/office/drawing/2014/main" id="{266EAFA9-96B7-E132-5093-97E6F1C71AD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087035" y="401638"/>
            <a:ext cx="4519580" cy="6388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7B781-94D0-A14B-03FF-ECAB00FE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University of Copenhagen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D76B195-68B3-8908-684E-02028D49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6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4" y="603299"/>
            <a:ext cx="4389952" cy="1490972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54" y="2094272"/>
            <a:ext cx="2656241" cy="471948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5442155" y="603299"/>
            <a:ext cx="6749845" cy="61093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sz="1700" noProof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"distPlot"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889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4" y="603299"/>
            <a:ext cx="4389952" cy="1490972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54" y="2094272"/>
            <a:ext cx="2656241" cy="471948"/>
          </a:xfrm>
        </p:spPr>
        <p:txBody>
          <a:bodyPr/>
          <a:lstStyle/>
          <a:p>
            <a:r>
              <a:rPr lang="en-GB" dirty="0"/>
              <a:t>Server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5442155" y="603299"/>
            <a:ext cx="6749845" cy="61093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800" noProof="1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800" b="0" noProof="1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na.omit(penguins)</a:t>
            </a:r>
            <a:endParaRPr lang="en-US" sz="18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800" noProof="1">
                <a:solidFill>
                  <a:srgbClr val="FFFF00"/>
                </a:solidFill>
                <a:latin typeface="Consolas" panose="020B0609020204030204" pitchFamily="49" charset="0"/>
              </a:rPr>
              <a:t> in renderPlot to 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(input$bins) change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8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8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8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818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5" y="603299"/>
            <a:ext cx="11012486" cy="865186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532979"/>
            <a:ext cx="5356800" cy="4672800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7E4A4-E2C4-BCB8-BBE2-B1A1B2893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559107"/>
            <a:ext cx="5356800" cy="4672800"/>
          </a:xfrm>
        </p:spPr>
        <p:txBody>
          <a:bodyPr/>
          <a:lstStyle/>
          <a:p>
            <a:r>
              <a:rPr lang="en-GB" dirty="0"/>
              <a:t>Server: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346928" y="1952379"/>
            <a:ext cx="5505231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"distPlot"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E9D2A-05AE-5A34-C751-A0E340B48A36}"/>
              </a:ext>
            </a:extLst>
          </p:cNvPr>
          <p:cNvSpPr txBox="1"/>
          <p:nvPr/>
        </p:nvSpPr>
        <p:spPr>
          <a:xfrm>
            <a:off x="5869577" y="1952379"/>
            <a:ext cx="5723164" cy="38933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300" noProof="1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300" b="0" noProof="1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na.omit(penguins)</a:t>
            </a:r>
            <a:endParaRPr lang="en-US" sz="13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300" noProof="1">
                <a:solidFill>
                  <a:srgbClr val="FFFF00"/>
                </a:solidFill>
                <a:latin typeface="Consolas" panose="020B0609020204030204" pitchFamily="49" charset="0"/>
              </a:rPr>
              <a:t> in renderPlot to 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(input$bins) change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3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3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3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4B008-8C0E-1897-59FD-D62D053C56CB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3918857" y="6029391"/>
            <a:ext cx="3151316" cy="3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2DEB3E-2FE3-28E3-13BA-1ED7CD9935C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975566" y="4188823"/>
            <a:ext cx="94607" cy="1840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53AD3F-A853-A974-5AFD-26F3CFF62E3E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9715309" y="4659086"/>
            <a:ext cx="235817" cy="1465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15CC3C-AF05-A507-95CC-ACEA7D0D2969}"/>
              </a:ext>
            </a:extLst>
          </p:cNvPr>
          <p:cNvSpPr txBox="1"/>
          <p:nvPr/>
        </p:nvSpPr>
        <p:spPr>
          <a:xfrm>
            <a:off x="8908868" y="6124615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i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nput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number of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BE0EC-550F-A629-6F08-A37DFBA53748}"/>
              </a:ext>
            </a:extLst>
          </p:cNvPr>
          <p:cNvSpPr txBox="1"/>
          <p:nvPr/>
        </p:nvSpPr>
        <p:spPr>
          <a:xfrm>
            <a:off x="6027915" y="6029391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output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the histogram 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612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142F-2AAA-0896-935C-849B37FC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84315D-5C2E-D270-C019-E456289E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That’s the “easy” part </a:t>
            </a:r>
            <a:r>
              <a:rPr lang="en-GB" dirty="0">
                <a:sym typeface="Wingdings" panose="05000000000000000000" pitchFamily="2" charset="2"/>
              </a:rPr>
              <a:t> You should put: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Everything related to data analysis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The data visualisation (using ggplot2, </a:t>
            </a:r>
            <a:r>
              <a:rPr lang="en-GB" dirty="0" err="1">
                <a:sym typeface="Wingdings" panose="05000000000000000000" pitchFamily="2" charset="2"/>
              </a:rPr>
              <a:t>plotly</a:t>
            </a:r>
            <a:r>
              <a:rPr lang="en-GB" dirty="0">
                <a:sym typeface="Wingdings" panose="05000000000000000000" pitchFamily="2" charset="2"/>
              </a:rPr>
              <a:t>…)</a:t>
            </a:r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4DAFF-3D56-64CC-3439-CCD50195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12B4-9348-D619-E33E-49F2A93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E495-B7D8-0F4B-3BC4-253DCB1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2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 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3" y="1628775"/>
            <a:ext cx="10870534" cy="5143480"/>
          </a:xfrm>
        </p:spPr>
        <p:txBody>
          <a:bodyPr/>
          <a:lstStyle/>
          <a:p>
            <a:r>
              <a:rPr lang="en-GB" dirty="0"/>
              <a:t>An expression is </a:t>
            </a:r>
            <a:r>
              <a:rPr lang="en-GB" i="1" dirty="0"/>
              <a:t>reactive</a:t>
            </a:r>
            <a:r>
              <a:rPr lang="en-GB" dirty="0"/>
              <a:t> if its result changes over time</a:t>
            </a:r>
            <a:endParaRPr lang="en-GB" i="1" dirty="0"/>
          </a:p>
          <a:p>
            <a:r>
              <a:rPr lang="en-GB" dirty="0"/>
              <a:t>Ex: </a:t>
            </a:r>
          </a:p>
          <a:p>
            <a:pPr lvl="1"/>
            <a:r>
              <a:rPr lang="en-GB" dirty="0"/>
              <a:t>Input = penguin species</a:t>
            </a:r>
          </a:p>
          <a:p>
            <a:pPr lvl="1"/>
            <a:r>
              <a:rPr lang="en-GB" dirty="0"/>
              <a:t>Output = body mass distribution</a:t>
            </a:r>
          </a:p>
          <a:p>
            <a:r>
              <a:rPr lang="en-GB" dirty="0"/>
              <a:t>Reactivity is essential to save computation time in your Shiny apps</a:t>
            </a:r>
          </a:p>
          <a:p>
            <a:r>
              <a:rPr lang="en-GB" dirty="0"/>
              <a:t>How it works:</a:t>
            </a:r>
          </a:p>
          <a:p>
            <a:pPr lvl="1"/>
            <a:r>
              <a:rPr lang="en-GB" dirty="0"/>
              <a:t>Upon the first execution of the program, the result will be saved in memory</a:t>
            </a:r>
          </a:p>
          <a:p>
            <a:pPr lvl="1"/>
            <a:r>
              <a:rPr lang="en-GB" dirty="0"/>
              <a:t>The reactive object then checks if the value is up-to-date or not:</a:t>
            </a:r>
          </a:p>
          <a:p>
            <a:pPr lvl="2"/>
            <a:r>
              <a:rPr lang="en-GB" dirty="0"/>
              <a:t>If yes, it returns the saved value (no extra computation)</a:t>
            </a:r>
          </a:p>
          <a:p>
            <a:pPr lvl="2"/>
            <a:r>
              <a:rPr lang="en-GB" dirty="0"/>
              <a:t>If not, it computes the new value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5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6522-E735-DABD-BBA1-56FD726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interactive?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3C5598-D237-965B-B0BD-796F6E801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the data scientists:</a:t>
            </a:r>
          </a:p>
          <a:p>
            <a:pPr lvl="1"/>
            <a:r>
              <a:rPr lang="en-GB" dirty="0"/>
              <a:t>Present lots of data</a:t>
            </a:r>
          </a:p>
          <a:p>
            <a:pPr lvl="1"/>
            <a:r>
              <a:rPr lang="en-GB" dirty="0"/>
              <a:t>Present lots of dimensions at once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33654-E6BF-8140-F242-B100DC71F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For the (re)viewers/public:</a:t>
            </a:r>
          </a:p>
          <a:p>
            <a:pPr lvl="1"/>
            <a:r>
              <a:rPr lang="en-GB" dirty="0"/>
              <a:t>Easy to explore</a:t>
            </a:r>
          </a:p>
          <a:p>
            <a:pPr lvl="1"/>
            <a:r>
              <a:rPr lang="en-GB" dirty="0"/>
              <a:t>Accessible</a:t>
            </a:r>
          </a:p>
          <a:p>
            <a:pPr lvl="1"/>
            <a:r>
              <a:rPr lang="en-GB" dirty="0"/>
              <a:t>Engaging</a:t>
            </a:r>
          </a:p>
          <a:p>
            <a:pPr lvl="1"/>
            <a:r>
              <a:rPr lang="en-GB" dirty="0"/>
              <a:t>Good for storytelling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BB21-08EC-B546-058C-B8A6EE5C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922A6-B2DB-ADBF-7E86-D3C467B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78C4-71EC-EE03-320B-56ADBD03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8096B-0B64-F337-3A82-D349FDB3DDDD}"/>
              </a:ext>
            </a:extLst>
          </p:cNvPr>
          <p:cNvSpPr txBox="1"/>
          <p:nvPr/>
        </p:nvSpPr>
        <p:spPr>
          <a:xfrm>
            <a:off x="3108960" y="458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https://www.dr.dk/nyheder/webfeature/election-2019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31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730" y="1618050"/>
            <a:ext cx="5507036" cy="4672800"/>
          </a:xfrm>
        </p:spPr>
        <p:txBody>
          <a:bodyPr/>
          <a:lstStyle/>
          <a:p>
            <a:r>
              <a:rPr lang="en-GB" dirty="0"/>
              <a:t>To get the value of a reactive variable, you call it like a </a:t>
            </a:r>
            <a:r>
              <a:rPr lang="en-GB" dirty="0">
                <a:solidFill>
                  <a:srgbClr val="0070C0"/>
                </a:solidFill>
              </a:rPr>
              <a:t>function()</a:t>
            </a: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DB77E-23D0-123C-9FC7-2B33E3D765C1}"/>
              </a:ext>
            </a:extLst>
          </p:cNvPr>
          <p:cNvSpPr txBox="1"/>
          <p:nvPr/>
        </p:nvSpPr>
        <p:spPr>
          <a:xfrm>
            <a:off x="5962059" y="394692"/>
            <a:ext cx="6229941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the input species reactive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9CDCFE"/>
                </a:solidFill>
                <a:latin typeface="Consolas" panose="020B0609020204030204" pitchFamily="49" charset="0"/>
              </a:rPr>
              <a:t>s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s()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s()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noProof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s_body_mass is now reactive </a:t>
            </a:r>
          </a:p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61225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basic/easiest skeleton:</a:t>
            </a:r>
          </a:p>
          <a:p>
            <a:pPr marL="457200" indent="-457200">
              <a:buAutoNum type="arabicPeriod"/>
            </a:pPr>
            <a:r>
              <a:rPr lang="en-GB" dirty="0"/>
              <a:t>Use the </a:t>
            </a:r>
            <a:r>
              <a:rPr lang="en-GB" dirty="0" err="1"/>
              <a:t>fluidPage</a:t>
            </a:r>
            <a:r>
              <a:rPr lang="en-GB" dirty="0"/>
              <a:t> function</a:t>
            </a:r>
          </a:p>
          <a:p>
            <a:pPr marL="457200" indent="-457200">
              <a:buAutoNum type="arabicPeriod"/>
            </a:pPr>
            <a:r>
              <a:rPr lang="en-GB" dirty="0"/>
              <a:t>2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sidebarLayout</a:t>
            </a:r>
            <a:r>
              <a:rPr lang="en-GB" dirty="0"/>
              <a:t> = 3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960717" y="2630764"/>
            <a:ext cx="5029721" cy="23246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"sidebar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0BEA76CA-11CA-3F1F-FF15-F7AB003BC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053353"/>
              </p:ext>
            </p:extLst>
          </p:nvPr>
        </p:nvGraphicFramePr>
        <p:xfrm>
          <a:off x="956033" y="2794621"/>
          <a:ext cx="4560924" cy="134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82229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titlePanel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sidebarLayout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Layout with one sidebar panel and a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39733"/>
              </p:ext>
            </p:extLst>
          </p:nvPr>
        </p:nvGraphicFramePr>
        <p:xfrm>
          <a:off x="956033" y="4812908"/>
          <a:ext cx="4966896" cy="176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Where to put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mainPanel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9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4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6224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Add a widget to control the input in the sidebar panel:</a:t>
            </a:r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816338" lvl="1" indent="-457200"/>
            <a:r>
              <a:rPr lang="en-GB" dirty="0"/>
              <a:t>At least 2 arguments for each widget:</a:t>
            </a:r>
          </a:p>
          <a:p>
            <a:pPr marL="1170000" lvl="2" indent="-457200"/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“main panel"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14786"/>
              </p:ext>
            </p:extLst>
          </p:nvPr>
        </p:nvGraphicFramePr>
        <p:xfrm>
          <a:off x="921139" y="2691026"/>
          <a:ext cx="4966896" cy="1532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numericInput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Field to enter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selectInput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box with choices to select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  <a:tr h="46152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sliderInput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slider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80A8CC0-5A83-436B-E66B-F0FE5C048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90840"/>
              </p:ext>
            </p:extLst>
          </p:nvPr>
        </p:nvGraphicFramePr>
        <p:xfrm>
          <a:off x="921139" y="5011860"/>
          <a:ext cx="4966896" cy="115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inputId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25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8669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Display a reactive output: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lvl="1"/>
            <a:r>
              <a:rPr lang="en-GB" dirty="0"/>
              <a:t>One main argument for </a:t>
            </a:r>
            <a:r>
              <a:rPr lang="en-GB" dirty="0" err="1"/>
              <a:t>plotOutput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output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plotOutput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"distPlot"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509E454A-45E0-6073-B628-AD7907D5A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242946"/>
              </p:ext>
            </p:extLst>
          </p:nvPr>
        </p:nvGraphicFramePr>
        <p:xfrm>
          <a:off x="1199813" y="2229985"/>
          <a:ext cx="3801110" cy="133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7930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67417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dateTableOutput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tableOutput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plotOutput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E78766-1795-4961-EABB-21C48EA91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385609"/>
              </p:ext>
            </p:extLst>
          </p:nvPr>
        </p:nvGraphicFramePr>
        <p:xfrm>
          <a:off x="1199813" y="4123585"/>
          <a:ext cx="3801110" cy="76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5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7105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outputId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output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11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793-4742-2B8B-3A0C-0E3581D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animations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gganimate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D46E-FAE5-E525-7099-DDCD6656A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Key point here is “</a:t>
            </a:r>
            <a:r>
              <a:rPr lang="en-GB" dirty="0" err="1"/>
              <a:t>transition_time</a:t>
            </a:r>
            <a:r>
              <a:rPr lang="en-GB" dirty="0"/>
              <a:t>” to set how the points will change from one frame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050D-443C-BCBD-DB66-FDBCA9A6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A021A-E8C0-7B38-C81F-060F9D4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165E-4432-FFFB-3B02-163BD25B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B7FD5-002D-152F-3C3A-33CBCB7E8DA2}"/>
              </a:ext>
            </a:extLst>
          </p:cNvPr>
          <p:cNvSpPr txBox="1"/>
          <p:nvPr/>
        </p:nvSpPr>
        <p:spPr>
          <a:xfrm>
            <a:off x="6095207" y="1628775"/>
            <a:ext cx="594576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gganimate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gdpPercap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lifeExp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show.legend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scale_color_viridis_d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scale_x_log10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 per capita"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"Life expectancy"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transition_time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"Year: {frame_time}"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8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green swirls&#10;&#10;Description automatically generated">
            <a:extLst>
              <a:ext uri="{FF2B5EF4-FFF2-40B4-BE49-F238E27FC236}">
                <a16:creationId xmlns:a16="http://schemas.microsoft.com/office/drawing/2014/main" id="{58CDC6AB-690F-F296-14E0-6EA85794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" b="10367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584C4-7B72-5FF3-7D69-168D8B0E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756000"/>
            <a:ext cx="6822000" cy="1065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In practice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189-9A3B-57ED-80A7-3B4F9482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54CF-C558-2A10-1079-8FE7916C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31D7-F901-44D5-B3ED-401EE00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standard package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plotly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5A7E0E-CE33-A354-5598-DAC08F46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main ways to make plots:</a:t>
            </a:r>
          </a:p>
          <a:p>
            <a:pPr lvl="1"/>
            <a:r>
              <a:rPr lang="en-GB" dirty="0"/>
              <a:t>Easy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ggplotly</a:t>
            </a:r>
            <a:r>
              <a:rPr lang="en-GB" dirty="0"/>
              <a:t> = ggplot2 + </a:t>
            </a:r>
            <a:r>
              <a:rPr lang="en-GB" dirty="0" err="1"/>
              <a:t>plotly</a:t>
            </a:r>
            <a:endParaRPr lang="en-GB" dirty="0"/>
          </a:p>
          <a:p>
            <a:pPr lvl="1"/>
            <a:r>
              <a:rPr lang="en-GB" dirty="0"/>
              <a:t>Medium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for more exotic plots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4526684" cy="865186"/>
          </a:xfrm>
        </p:spPr>
        <p:txBody>
          <a:bodyPr/>
          <a:lstStyle/>
          <a:p>
            <a:r>
              <a:rPr lang="en-GB" dirty="0"/>
              <a:t>Easy level: ggplotly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66958-FBA1-5267-EAB4-D9C74400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4017870" cy="4672800"/>
          </a:xfrm>
        </p:spPr>
        <p:txBody>
          <a:bodyPr/>
          <a:lstStyle/>
          <a:p>
            <a:r>
              <a:rPr lang="en-GB" dirty="0"/>
              <a:t>If you know/use ggplot2, you only need to know one function!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A25AB-A317-5F11-2ACC-667441F59A66}"/>
              </a:ext>
            </a:extLst>
          </p:cNvPr>
          <p:cNvSpPr txBox="1"/>
          <p:nvPr/>
        </p:nvSpPr>
        <p:spPr>
          <a:xfrm>
            <a:off x="1184831" y="2923820"/>
            <a:ext cx="2588038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endParaRPr lang="en-GB" sz="3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F6C03-8E21-ABA1-CC8D-97F568EC7AC3}"/>
              </a:ext>
            </a:extLst>
          </p:cNvPr>
          <p:cNvSpPr txBox="1"/>
          <p:nvPr/>
        </p:nvSpPr>
        <p:spPr>
          <a:xfrm>
            <a:off x="5115648" y="559974"/>
            <a:ext cx="6823803" cy="6294031"/>
          </a:xfrm>
          <a:prstGeom prst="rect">
            <a:avLst/>
          </a:prstGeom>
          <a:solidFill>
            <a:schemeClr val="tx1"/>
          </a:solidFill>
        </p:spPr>
        <p:txBody>
          <a:bodyPr wrap="square" bIns="0">
            <a:spAutoFit/>
          </a:bodyPr>
          <a:lstStyle/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tidyverse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the CSV file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"../data/noaa_us_t2_table.csv"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month columns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2020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rowwise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average across all months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Average + Fahrenheit to Celsius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c_across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Year and Average columns</a:t>
            </a:r>
            <a:endParaRPr lang="en-GB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ggplot with line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geom_line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label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"Average US Temperature (°C)"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font size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Plotly comes in here with custom height and width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fig, height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width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</a:p>
        </p:txBody>
      </p:sp>
    </p:spTree>
    <p:extLst>
      <p:ext uri="{BB962C8B-B14F-4D97-AF65-F5344CB8AC3E}">
        <p14:creationId xmlns:p14="http://schemas.microsoft.com/office/powerpoint/2010/main" val="163332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layout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layout(…)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830799"/>
              </p:ext>
            </p:extLst>
          </p:nvPr>
        </p:nvGraphicFramePr>
        <p:xfrm>
          <a:off x="588963" y="1977118"/>
          <a:ext cx="11012485" cy="46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annotations to the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list(list(x = 3, y = 20, text = "Annotation"))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autosize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True, automatically adjust size to fit the container where it’s displayed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list(x = 0.7, y = 0.9,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Margins around plot</a:t>
                      </a:r>
                    </a:p>
                    <a:p>
                      <a:r>
                        <a:rPr lang="en-GB" dirty="0"/>
                        <a:t>Left/right/top/bottom +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 = 50, r = 50, b = 100, t = 100, pad = 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867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“Plot Title Goes Here”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95193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xaxis, yaxis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the x/y 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list(title = “x axis”, showgrid = 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0646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54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style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style(…)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13576"/>
              </p:ext>
            </p:extLst>
          </p:nvPr>
        </p:nvGraphicFramePr>
        <p:xfrm>
          <a:off x="588965" y="1842485"/>
          <a:ext cx="11012485" cy="394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size, 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size/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/opacity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Style a line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'gold')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hoverinfo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content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x+y+text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”, “y”, 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hoverlabel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appearing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bgcolor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= “white”)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“circle”, “square”, “diamond”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textfont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Font for text labels associated with the 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38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23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9D97-711E-315D-5915-90624F16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6739-47F7-B786-112B-1099E44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B61E7-1880-6279-4A22-2DB8C8E3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521E-F97A-5AF9-2068-19B24E11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A95CA-D1E9-24E4-FF26-5062D30DFA7A}"/>
              </a:ext>
            </a:extLst>
          </p:cNvPr>
          <p:cNvSpPr txBox="1"/>
          <p:nvPr/>
        </p:nvSpPr>
        <p:spPr>
          <a:xfrm>
            <a:off x="2574518" y="1078389"/>
            <a:ext cx="7449048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ggplot object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mtcars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"GGPlot Example"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"Weight"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"MPG"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ggplot object to a Plotly plot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Modify the layout and the style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"&lt;b&gt;Weight (lbs)&lt;/b&gt;"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"&lt;b&gt;Miles per Gallon&lt;/b&gt;"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annotations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paper_bgcolor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hoverlabel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modified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34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7298</TotalTime>
  <Words>4035</Words>
  <Application>Microsoft Office PowerPoint</Application>
  <PresentationFormat>Widescreen</PresentationFormat>
  <Paragraphs>769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Bahnschrift</vt:lpstr>
      <vt:lpstr>Calibri</vt:lpstr>
      <vt:lpstr>Consolas</vt:lpstr>
      <vt:lpstr>Microsoft New Tai Lue</vt:lpstr>
      <vt:lpstr>Wingdings</vt:lpstr>
      <vt:lpstr>Brugerdefineret design</vt:lpstr>
      <vt:lpstr>PowerPoint Presentation</vt:lpstr>
      <vt:lpstr>Why do we visualise data?</vt:lpstr>
      <vt:lpstr>Why interactive?</vt:lpstr>
      <vt:lpstr>In practice</vt:lpstr>
      <vt:lpstr>The golden standard package install.packages(“plotly”)  </vt:lpstr>
      <vt:lpstr>Easy level: ggplotly</vt:lpstr>
      <vt:lpstr>Plotly fundamentals: layout fig %&gt;% layout(…)</vt:lpstr>
      <vt:lpstr>Plotly fundamentals: style fig %&gt;% style(…)</vt:lpstr>
      <vt:lpstr>Example</vt:lpstr>
      <vt:lpstr>Medium level: Heatmaps  plot_ly </vt:lpstr>
      <vt:lpstr>Medium level: Heatmaps  heatmaply </vt:lpstr>
      <vt:lpstr>Medium level: Networks</vt:lpstr>
      <vt:lpstr>Medium level: Networks</vt:lpstr>
      <vt:lpstr>Medium level: Networks</vt:lpstr>
      <vt:lpstr>Medium level: Maps</vt:lpstr>
      <vt:lpstr>More exotic plots: radar charts</vt:lpstr>
      <vt:lpstr>Radar charts in R</vt:lpstr>
      <vt:lpstr>Full example</vt:lpstr>
      <vt:lpstr>More exotic plots: Sankey plots</vt:lpstr>
      <vt:lpstr>More exotic plots:  Sankey plots</vt:lpstr>
      <vt:lpstr>Hard-but-not-too-difficult-hopefully level: web apps! install.packages(“shiny”)</vt:lpstr>
      <vt:lpstr>Hard-but-not-too-difficult-hopefully level: web apps! install.packages(“shiny”)</vt:lpstr>
      <vt:lpstr>Frontend and backend</vt:lpstr>
      <vt:lpstr>PowerPoint Presentation</vt:lpstr>
      <vt:lpstr>Example: A histogram with varying number of bins</vt:lpstr>
      <vt:lpstr>Example: A histogram with varying number of bins</vt:lpstr>
      <vt:lpstr>Example: A histogram with varying number of bins</vt:lpstr>
      <vt:lpstr>What to put in the server (backend)?</vt:lpstr>
      <vt:lpstr>What to put in the server (backend)? reactivity</vt:lpstr>
      <vt:lpstr>Reactivity in practice</vt:lpstr>
      <vt:lpstr>What to put in the UI (frontend)?</vt:lpstr>
      <vt:lpstr>What to put in the UI (frontend)?</vt:lpstr>
      <vt:lpstr>What to put in the UI (frontend)?</vt:lpstr>
      <vt:lpstr>Bonus: animations install.packages(“gganimate”)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Burke</dc:creator>
  <cp:lastModifiedBy>Neil Alexandre Scheidwasser</cp:lastModifiedBy>
  <cp:revision>375</cp:revision>
  <dcterms:created xsi:type="dcterms:W3CDTF">2022-07-05T10:48:46Z</dcterms:created>
  <dcterms:modified xsi:type="dcterms:W3CDTF">2024-09-02T13:28:03Z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